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3" r:id="rId7"/>
    <p:sldId id="260" r:id="rId8"/>
    <p:sldId id="264" r:id="rId9"/>
    <p:sldId id="265" r:id="rId10"/>
    <p:sldId id="26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7"/>
    <p:restoredTop sz="94653"/>
  </p:normalViewPr>
  <p:slideViewPr>
    <p:cSldViewPr snapToGrid="0">
      <p:cViewPr varScale="1">
        <p:scale>
          <a:sx n="144" d="100"/>
          <a:sy n="144" d="100"/>
        </p:scale>
        <p:origin x="208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FEE8F-82FB-1B4A-ABE7-C6379DC56CAA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AEC94-1303-474F-9487-75418227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2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AEC94-1303-474F-9487-75418227B5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AEC94-1303-474F-9487-75418227B5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0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39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3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7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9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124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8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4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9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6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6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5F694-517A-4A97-9C07-444190D4B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1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sz="6000" dirty="0"/>
              <a:t>How to get a home (mortgage)?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ADF1E-C6DC-36C5-A1F0-0D0AB69BD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876803"/>
            <a:ext cx="5364936" cy="909848"/>
          </a:xfrm>
        </p:spPr>
        <p:txBody>
          <a:bodyPr anchor="t">
            <a:normAutofit/>
          </a:bodyPr>
          <a:lstStyle/>
          <a:p>
            <a:r>
              <a:rPr lang="en-US" dirty="0"/>
              <a:t>By: Jose Luis Tejada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40408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BF526A39-06BB-B13F-776F-3319C3E8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39" r="28001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83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0BF7-77F9-50B2-8A08-B30D75E3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Further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9E95-71F5-2860-D885-D7C17AEB8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603" y="758951"/>
            <a:ext cx="6219093" cy="5173497"/>
          </a:xfrm>
        </p:spPr>
        <p:txBody>
          <a:bodyPr>
            <a:normAutofit/>
          </a:bodyPr>
          <a:lstStyle/>
          <a:p>
            <a:r>
              <a:rPr lang="en-US" sz="2000" i="0" dirty="0">
                <a:latin typeface="Aptos" panose="020B0004020202020204" pitchFamily="34" charset="0"/>
              </a:rPr>
              <a:t>Potential for improvement of under sampled classes: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sz="2000" i="0" dirty="0">
                <a:latin typeface="Aptos" panose="020B0004020202020204" pitchFamily="34" charset="0"/>
              </a:rPr>
              <a:t>SMOTE (Synthetic Minority Over-sampling Technique)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sz="2000" i="0" dirty="0">
                <a:latin typeface="Aptos" panose="020B0004020202020204" pitchFamily="34" charset="0"/>
              </a:rPr>
              <a:t>Ensemble Methods</a:t>
            </a:r>
          </a:p>
          <a:p>
            <a:r>
              <a:rPr lang="en-US" sz="2000" i="0" dirty="0">
                <a:latin typeface="Aptos" panose="020B0004020202020204" pitchFamily="34" charset="0"/>
              </a:rPr>
              <a:t> Potential improvements in further feature engineering: </a:t>
            </a:r>
            <a:r>
              <a:rPr lang="en-US" sz="2000" i="0" dirty="0" err="1">
                <a:latin typeface="Aptos" panose="020B0004020202020204" pitchFamily="34" charset="0"/>
              </a:rPr>
              <a:t>income_per_dependent</a:t>
            </a:r>
            <a:r>
              <a:rPr lang="en-US" sz="2000" i="0" dirty="0">
                <a:latin typeface="Aptos" panose="020B0004020202020204" pitchFamily="34" charset="0"/>
              </a:rPr>
              <a:t>, </a:t>
            </a:r>
            <a:r>
              <a:rPr lang="en-US" sz="2000" i="0" dirty="0" err="1">
                <a:latin typeface="Aptos" panose="020B0004020202020204" pitchFamily="34" charset="0"/>
              </a:rPr>
              <a:t>loan_to_income_ratio</a:t>
            </a:r>
            <a:r>
              <a:rPr lang="en-US" sz="2000" i="0" dirty="0">
                <a:latin typeface="Aptos" panose="020B0004020202020204" pitchFamily="34" charset="0"/>
              </a:rPr>
              <a:t>.</a:t>
            </a:r>
          </a:p>
          <a:p>
            <a:r>
              <a:rPr lang="en-US" sz="2000" i="0" dirty="0">
                <a:latin typeface="Aptos" panose="020B0004020202020204" pitchFamily="34" charset="0"/>
              </a:rPr>
              <a:t>Deeper dive into </a:t>
            </a:r>
            <a:r>
              <a:rPr lang="en-US" dirty="0">
                <a:latin typeface="Aptos" panose="020B0004020202020204" pitchFamily="34" charset="0"/>
              </a:rPr>
              <a:t>legal entity identifiers.</a:t>
            </a:r>
            <a:endParaRPr lang="en-US" sz="2000" i="0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We could perform a multi-year analysis on MA mortgage loans to determine changes in behavior (Pre-2008 vs Now).</a:t>
            </a:r>
          </a:p>
          <a:p>
            <a:r>
              <a:rPr lang="en-US" dirty="0">
                <a:latin typeface="Aptos" panose="020B0004020202020204" pitchFamily="34" charset="0"/>
              </a:rPr>
              <a:t>We could perform a nationwide analysis to determine mortgage origination behaviors between states.</a:t>
            </a:r>
          </a:p>
        </p:txBody>
      </p:sp>
      <p:pic>
        <p:nvPicPr>
          <p:cNvPr id="4" name="Picture 3" descr="A blue and yellow chart&#10;&#10;Description automatically generated with medium confidence">
            <a:extLst>
              <a:ext uri="{FF2B5EF4-FFF2-40B4-BE49-F238E27FC236}">
                <a16:creationId xmlns:a16="http://schemas.microsoft.com/office/drawing/2014/main" id="{205FA0CD-E9E3-19C8-2401-F214D36D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2" y="2686974"/>
            <a:ext cx="5302520" cy="2910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161A51-0923-5409-A58A-8F414515D36B}"/>
              </a:ext>
            </a:extLst>
          </p:cNvPr>
          <p:cNvSpPr/>
          <p:nvPr/>
        </p:nvSpPr>
        <p:spPr>
          <a:xfrm>
            <a:off x="495870" y="3048660"/>
            <a:ext cx="4432971" cy="2028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D2965-114C-52A5-F3BF-8472FAEAD526}"/>
              </a:ext>
            </a:extLst>
          </p:cNvPr>
          <p:cNvSpPr/>
          <p:nvPr/>
        </p:nvSpPr>
        <p:spPr>
          <a:xfrm>
            <a:off x="759057" y="3701433"/>
            <a:ext cx="4142208" cy="2028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32653F-BC6D-B030-0E78-DC8FA5B12030}"/>
              </a:ext>
            </a:extLst>
          </p:cNvPr>
          <p:cNvSpPr/>
          <p:nvPr/>
        </p:nvSpPr>
        <p:spPr>
          <a:xfrm>
            <a:off x="841729" y="4112626"/>
            <a:ext cx="4070178" cy="2028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4A432-7B97-C435-C57C-C6BB48C70A01}"/>
              </a:ext>
            </a:extLst>
          </p:cNvPr>
          <p:cNvSpPr/>
          <p:nvPr/>
        </p:nvSpPr>
        <p:spPr>
          <a:xfrm>
            <a:off x="210198" y="4332143"/>
            <a:ext cx="4701589" cy="2028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9663-FB11-A58A-CD44-BACBEF1B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BD13-0949-7621-92B7-6B227C3F5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429000"/>
            <a:ext cx="10671048" cy="822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6651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36B4-B5C9-AA2E-4EE3-2B588439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3190196"/>
          </a:xfrm>
        </p:spPr>
        <p:txBody>
          <a:bodyPr>
            <a:normAutofit fontScale="90000"/>
          </a:bodyPr>
          <a:lstStyle/>
          <a:p>
            <a:r>
              <a:rPr lang="en-US" dirty="0"/>
              <a:t>Home mortgages and how do I get 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F9BC-0A7A-5F32-060A-7CA4D376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Background:</a:t>
            </a:r>
          </a:p>
          <a:p>
            <a:r>
              <a:rPr lang="en-US" dirty="0"/>
              <a:t>Homeownership is a key component of the American dream.</a:t>
            </a:r>
          </a:p>
          <a:p>
            <a:r>
              <a:rPr lang="en-US" dirty="0"/>
              <a:t>Securing a mortgage is a crucial step in achieving homeownership.</a:t>
            </a:r>
          </a:p>
          <a:p>
            <a:r>
              <a:rPr lang="en-US" dirty="0"/>
              <a:t> The mortgage approval process is often opaque and uncertain.</a:t>
            </a:r>
            <a:endParaRPr lang="en-US" sz="2000" i="0" dirty="0">
              <a:latin typeface="Aptos" panose="020B0004020202020204" pitchFamily="34" charset="0"/>
            </a:endParaRP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i="0" dirty="0"/>
              <a:t>3.6 - 5.4 million mortgage applications are denied each year (20-30%)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Objective: </a:t>
            </a:r>
          </a:p>
          <a:p>
            <a:r>
              <a:rPr lang="en-US" dirty="0"/>
              <a:t>Analyze home mortgage data to identify key factors influencing approval decisions.</a:t>
            </a:r>
          </a:p>
          <a:p>
            <a:r>
              <a:rPr lang="en-US" dirty="0"/>
              <a:t>Develop a prediction model to estimate the likelihood of mortgage approval based on individual characteristics.</a:t>
            </a:r>
          </a:p>
          <a:p>
            <a:r>
              <a:rPr lang="en-US" dirty="0"/>
              <a:t>Use data analysis and predictive modeling to make the mortgage process more transparent.</a:t>
            </a:r>
          </a:p>
          <a:p>
            <a:r>
              <a:rPr lang="en-US" dirty="0"/>
              <a:t>Aim to improve understanding of approval criteria and assist individuals in assessing their mortgage prospects.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5F53D-1B37-8C20-471E-78B87532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8952" y="3949147"/>
            <a:ext cx="3836532" cy="25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793A-5CBD-E09F-58E6-B8D3DA63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3"/>
            <a:ext cx="4329883" cy="2262544"/>
          </a:xfrm>
        </p:spPr>
        <p:txBody>
          <a:bodyPr>
            <a:normAutofit/>
          </a:bodyPr>
          <a:lstStyle/>
          <a:p>
            <a:r>
              <a:rPr lang="en-US" sz="5000" dirty="0"/>
              <a:t>Data Acquisition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B5D7-5C97-4FE4-D863-38F502A40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696" y="490011"/>
            <a:ext cx="6245352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Acquisition:</a:t>
            </a:r>
          </a:p>
          <a:p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Home Mortgage Disclosure Act (HMDA) </a:t>
            </a:r>
          </a:p>
          <a:p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Federal Financial Institutions Examination Council’s (FIFEC) Consumer Financial Protection Bureau (CFPB) provides a trove of information related to mortgage applications, at various stages.</a:t>
            </a:r>
          </a:p>
          <a:p>
            <a:r>
              <a:rPr lang="en-US" sz="1600" dirty="0">
                <a:latin typeface="Aptos" panose="020B0004020202020204" pitchFamily="34" charset="0"/>
                <a:cs typeface="Times New Roman" panose="02020603050405020304" pitchFamily="18" charset="0"/>
              </a:rPr>
              <a:t>Downloaded dataset for 2023 Massachusetts Mortgages (~210,000 entries, 81MB)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ptos" panose="020B0004020202020204" pitchFamily="34" charset="0"/>
              </a:rPr>
              <a:t>72 Numerical features (But many have “Exempt” Case)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26 Categorical Features</a:t>
            </a:r>
          </a:p>
          <a:p>
            <a:pPr marL="0" indent="0">
              <a:buNone/>
            </a:pPr>
            <a:r>
              <a:rPr lang="en-US" sz="1600" b="1" dirty="0">
                <a:effectLst/>
                <a:latin typeface="Aptos" panose="020B0004020202020204" pitchFamily="34" charset="0"/>
              </a:rPr>
              <a:t>Data Exploration:</a:t>
            </a:r>
            <a:endParaRPr lang="en-US" sz="1800" b="1" dirty="0">
              <a:effectLst/>
              <a:latin typeface="Aptos" panose="020B0004020202020204" pitchFamily="34" charset="0"/>
            </a:endParaRPr>
          </a:p>
          <a:p>
            <a:r>
              <a:rPr lang="en-US" sz="1600" dirty="0">
                <a:effectLst/>
                <a:latin typeface="Aptos" panose="020B0004020202020204" pitchFamily="34" charset="0"/>
              </a:rPr>
              <a:t>Created complete HDMA dictionary to check value entries, convert NA/Nulls, and encode data in expected format as per standard.</a:t>
            </a:r>
          </a:p>
          <a:p>
            <a:r>
              <a:rPr lang="en-US" sz="1600" dirty="0">
                <a:latin typeface="Aptos" panose="020B0004020202020204" pitchFamily="34" charset="0"/>
              </a:rPr>
              <a:t>Performed univariate analysis for all features.</a:t>
            </a:r>
            <a:endParaRPr lang="en-US" sz="1600" dirty="0">
              <a:effectLst/>
              <a:latin typeface="Aptos" panose="020B00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2E0E42-0AF0-40F7-F000-5328A12E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5" y="3021497"/>
            <a:ext cx="3332177" cy="2661311"/>
          </a:xfrm>
          <a:prstGeom prst="rect">
            <a:avLst/>
          </a:prstGeom>
        </p:spPr>
      </p:pic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BEB374B7-0C5A-072C-3BC2-FD136C9F7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97"/>
          <a:stretch/>
        </p:blipFill>
        <p:spPr>
          <a:xfrm>
            <a:off x="2021425" y="4775677"/>
            <a:ext cx="4074575" cy="2082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29DF5-332E-8987-1E46-7B6CF6677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23"/>
          <a:stretch/>
        </p:blipFill>
        <p:spPr>
          <a:xfrm>
            <a:off x="6947787" y="4775676"/>
            <a:ext cx="3428699" cy="20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2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E01F-050B-5743-8B22-D97A57C9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" y="0"/>
            <a:ext cx="12192000" cy="1129553"/>
          </a:xfrm>
        </p:spPr>
        <p:txBody>
          <a:bodyPr/>
          <a:lstStyle/>
          <a:p>
            <a:pPr algn="ctr"/>
            <a:r>
              <a:rPr lang="en-US" dirty="0"/>
              <a:t>Univariate Analysis Samples</a:t>
            </a:r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6577442-6510-7146-8BFA-2D5935B4C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00" y="3796690"/>
            <a:ext cx="4081746" cy="3061309"/>
          </a:xfrm>
          <a:prstGeom prst="rect">
            <a:avLst/>
          </a:prstGeom>
        </p:spPr>
      </p:pic>
      <p:pic>
        <p:nvPicPr>
          <p:cNvPr id="6" name="Picture 5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58BC6852-61FF-5F73-C008-5B8E0DBE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14" y="794366"/>
            <a:ext cx="4081745" cy="3061309"/>
          </a:xfrm>
          <a:prstGeom prst="rect">
            <a:avLst/>
          </a:prstGeom>
        </p:spPr>
      </p:pic>
      <p:pic>
        <p:nvPicPr>
          <p:cNvPr id="8" name="Picture 7" descr="A graph with blue bars&#10;&#10;Description automatically generated">
            <a:extLst>
              <a:ext uri="{FF2B5EF4-FFF2-40B4-BE49-F238E27FC236}">
                <a16:creationId xmlns:a16="http://schemas.microsoft.com/office/drawing/2014/main" id="{71CC1DFE-D703-B01F-63C3-8C8EAB99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32" y="3708608"/>
            <a:ext cx="4174156" cy="3130617"/>
          </a:xfrm>
          <a:prstGeom prst="rect">
            <a:avLst/>
          </a:prstGeom>
        </p:spPr>
      </p:pic>
      <p:pic>
        <p:nvPicPr>
          <p:cNvPr id="10" name="Picture 9" descr="A graph with blue bars&#10;&#10;Description automatically generated">
            <a:extLst>
              <a:ext uri="{FF2B5EF4-FFF2-40B4-BE49-F238E27FC236}">
                <a16:creationId xmlns:a16="http://schemas.microsoft.com/office/drawing/2014/main" id="{7E1E07B7-7AF5-0C6C-5ED5-85FC9E70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" y="763113"/>
            <a:ext cx="4123416" cy="30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1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7EE2-61A8-49DB-C77D-DC534EF2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06" y="516499"/>
            <a:ext cx="4727448" cy="2342057"/>
          </a:xfrm>
        </p:spPr>
        <p:txBody>
          <a:bodyPr>
            <a:normAutofit/>
          </a:bodyPr>
          <a:lstStyle/>
          <a:p>
            <a:r>
              <a:rPr lang="en-US" sz="5000" dirty="0"/>
              <a:t>Data Exploration and Feature Selection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2423-6F70-0D18-1193-45D2CFF93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6554" y="1171713"/>
            <a:ext cx="6245352" cy="475488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Feature Selection:</a:t>
            </a:r>
          </a:p>
          <a:p>
            <a:r>
              <a:rPr lang="en-US" dirty="0"/>
              <a:t>Dealing with the curse of dimensionality with 98 features was paramount</a:t>
            </a:r>
          </a:p>
          <a:p>
            <a:r>
              <a:rPr lang="en-US" dirty="0"/>
              <a:t>Noticed that many features were highly correlated with one another and often redundant:</a:t>
            </a:r>
          </a:p>
          <a:p>
            <a:pPr lvl="1"/>
            <a:r>
              <a:rPr lang="en-US" dirty="0"/>
              <a:t>	Ex: </a:t>
            </a:r>
            <a:r>
              <a:rPr lang="en-US" dirty="0" err="1"/>
              <a:t>Loan_Type</a:t>
            </a:r>
            <a:r>
              <a:rPr lang="en-US" dirty="0"/>
              <a:t> and </a:t>
            </a:r>
            <a:r>
              <a:rPr lang="en-US" dirty="0" err="1"/>
              <a:t>Derived_Product_Loan_Type</a:t>
            </a:r>
            <a:endParaRPr lang="en-US" dirty="0"/>
          </a:p>
          <a:p>
            <a:r>
              <a:rPr lang="en-US" dirty="0"/>
              <a:t>Used cross correlation matrix do identify highly correlated features (Red = Positive, Blue = Negative)</a:t>
            </a:r>
          </a:p>
          <a:p>
            <a:r>
              <a:rPr lang="en-US" dirty="0"/>
              <a:t>Dropped feature with correlation above 0.8</a:t>
            </a:r>
          </a:p>
          <a:p>
            <a:r>
              <a:rPr lang="en-US" dirty="0"/>
              <a:t>Allowed feature space reduction of ~28%.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15744619-835F-9A2F-2F37-31234295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27" y="2634967"/>
            <a:ext cx="3598129" cy="391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23B95-ACAB-84BE-3E06-4D0CC64685B7}"/>
              </a:ext>
            </a:extLst>
          </p:cNvPr>
          <p:cNvGrpSpPr/>
          <p:nvPr/>
        </p:nvGrpSpPr>
        <p:grpSpPr>
          <a:xfrm>
            <a:off x="1" y="768096"/>
            <a:ext cx="11579961" cy="5989320"/>
            <a:chOff x="1" y="768096"/>
            <a:chExt cx="11579961" cy="5989320"/>
          </a:xfrm>
        </p:grpSpPr>
        <p:pic>
          <p:nvPicPr>
            <p:cNvPr id="4" name="Picture 3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122E7AE-07E3-A46F-8A0D-76E78D70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768096"/>
              <a:ext cx="5085332" cy="5989320"/>
            </a:xfrm>
            <a:prstGeom prst="rect">
              <a:avLst/>
            </a:prstGeom>
          </p:spPr>
        </p:pic>
        <p:pic>
          <p:nvPicPr>
            <p:cNvPr id="6" name="Picture 5" descr="A diagram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4776B2F1-AAB5-C9AA-5343-3F7E381EF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1954" y="768291"/>
              <a:ext cx="5488008" cy="598893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3952B83-DDCF-FF6D-599A-F4AC9CE1885B}"/>
                </a:ext>
              </a:extLst>
            </p:cNvPr>
            <p:cNvCxnSpPr>
              <a:cxnSpLocks/>
            </p:cNvCxnSpPr>
            <p:nvPr/>
          </p:nvCxnSpPr>
          <p:spPr>
            <a:xfrm>
              <a:off x="5085333" y="3762659"/>
              <a:ext cx="1006621" cy="19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932C08F-91BF-E3D0-23F0-2D2B30C7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85333" cy="7680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/>
              <a:t>Initial Feature Set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ED428-C463-8956-86AB-C92AC0E50489}"/>
              </a:ext>
            </a:extLst>
          </p:cNvPr>
          <p:cNvSpPr txBox="1">
            <a:spLocks/>
          </p:cNvSpPr>
          <p:nvPr/>
        </p:nvSpPr>
        <p:spPr>
          <a:xfrm>
            <a:off x="6293291" y="0"/>
            <a:ext cx="5085333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Reduced Feature Set</a:t>
            </a:r>
          </a:p>
        </p:txBody>
      </p:sp>
    </p:spTree>
    <p:extLst>
      <p:ext uri="{BB962C8B-B14F-4D97-AF65-F5344CB8AC3E}">
        <p14:creationId xmlns:p14="http://schemas.microsoft.com/office/powerpoint/2010/main" val="319099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1271-7AAB-722F-571D-C4D3BB6C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76" y="384919"/>
            <a:ext cx="3831336" cy="85866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F3D310-EE44-23B6-8F42-AAD5D7D6B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12" y="703290"/>
            <a:ext cx="7161165" cy="34956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Aptos" panose="020B0004020202020204" pitchFamily="34" charset="0"/>
              </a:rPr>
              <a:t>Model: Multinominal Logistic Regression</a:t>
            </a:r>
          </a:p>
          <a:p>
            <a:r>
              <a:rPr lang="en-US" sz="1600" dirty="0">
                <a:latin typeface="Aptos" panose="020B0004020202020204" pitchFamily="34" charset="0"/>
              </a:rPr>
              <a:t>We have a categorical dependent variable that is multinominal. </a:t>
            </a:r>
          </a:p>
          <a:p>
            <a:r>
              <a:rPr lang="en-US" sz="1600" dirty="0">
                <a:latin typeface="Aptos" panose="020B0004020202020204" pitchFamily="34" charset="0"/>
              </a:rPr>
              <a:t>Does not assume a linear relationship between features.</a:t>
            </a:r>
          </a:p>
          <a:p>
            <a:r>
              <a:rPr lang="en-US" sz="1600" dirty="0">
                <a:solidFill>
                  <a:srgbClr val="0E0E0E"/>
                </a:solidFill>
                <a:latin typeface="Aptos" panose="020B0004020202020204" pitchFamily="34" charset="0"/>
              </a:rPr>
              <a:t>D</a:t>
            </a:r>
            <a:r>
              <a:rPr lang="en-US" sz="1600" dirty="0">
                <a:solidFill>
                  <a:srgbClr val="0E0E0E"/>
                </a:solidFill>
                <a:effectLst/>
                <a:latin typeface="Aptos" panose="020B0004020202020204" pitchFamily="34" charset="0"/>
              </a:rPr>
              <a:t>oes not assume that the predictor variables or the residuals are normally distributed.</a:t>
            </a:r>
            <a:endParaRPr lang="en-US" sz="1600" b="1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ptos" panose="020B0004020202020204" pitchFamily="34" charset="0"/>
              </a:rPr>
              <a:t>Results:</a:t>
            </a:r>
          </a:p>
          <a:p>
            <a:r>
              <a:rPr lang="en-US" sz="1600" dirty="0">
                <a:latin typeface="Aptos" panose="020B0004020202020204" pitchFamily="34" charset="0"/>
              </a:rPr>
              <a:t>Performed well for determining Mortgage loan approval or denial. </a:t>
            </a:r>
          </a:p>
          <a:p>
            <a:r>
              <a:rPr lang="en-US" sz="1600" dirty="0">
                <a:latin typeface="Aptos" panose="020B0004020202020204" pitchFamily="34" charset="0"/>
              </a:rPr>
              <a:t>Didn’t perform as well for under sampled classes. (Classes 2,5,7,8 comprise only 7.2% of dataset)</a:t>
            </a:r>
          </a:p>
        </p:txBody>
      </p:sp>
      <p:pic>
        <p:nvPicPr>
          <p:cNvPr id="19" name="Picture 18" descr="A graph with blue squares&#10;&#10;Description automatically generated">
            <a:extLst>
              <a:ext uri="{FF2B5EF4-FFF2-40B4-BE49-F238E27FC236}">
                <a16:creationId xmlns:a16="http://schemas.microsoft.com/office/drawing/2014/main" id="{9B4257F7-1F20-E8C2-2175-C43A581D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" y="1147331"/>
            <a:ext cx="3831336" cy="2785921"/>
          </a:xfrm>
          <a:prstGeom prst="rect">
            <a:avLst/>
          </a:prstGeom>
        </p:spPr>
      </p:pic>
      <p:pic>
        <p:nvPicPr>
          <p:cNvPr id="21" name="Picture 20" descr="A graph with blue squares&#10;&#10;Description automatically generated">
            <a:extLst>
              <a:ext uri="{FF2B5EF4-FFF2-40B4-BE49-F238E27FC236}">
                <a16:creationId xmlns:a16="http://schemas.microsoft.com/office/drawing/2014/main" id="{1BA5404B-1665-502D-1585-05547DCE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48" y="4029505"/>
            <a:ext cx="3824575" cy="2728570"/>
          </a:xfrm>
          <a:prstGeom prst="rect">
            <a:avLst/>
          </a:prstGeom>
        </p:spPr>
      </p:pic>
      <p:pic>
        <p:nvPicPr>
          <p:cNvPr id="15" name="Picture 14" descr="A blue and yellow chart&#10;&#10;Description automatically generated with medium confidence">
            <a:extLst>
              <a:ext uri="{FF2B5EF4-FFF2-40B4-BE49-F238E27FC236}">
                <a16:creationId xmlns:a16="http://schemas.microsoft.com/office/drawing/2014/main" id="{21E56459-3F2F-2743-61E5-04C5D4E1B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29505"/>
            <a:ext cx="4998730" cy="27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27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CC17-64BC-048D-531D-85A1F3B0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2" y="137160"/>
            <a:ext cx="5908222" cy="1138428"/>
          </a:xfrm>
        </p:spPr>
        <p:txBody>
          <a:bodyPr/>
          <a:lstStyle/>
          <a:p>
            <a:pPr algn="ctr"/>
            <a:r>
              <a:rPr lang="en-US" dirty="0"/>
              <a:t>Loan Origination</a:t>
            </a:r>
          </a:p>
        </p:txBody>
      </p:sp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0A075AB0-B4D8-8EB6-231A-A1845833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" y="1275588"/>
            <a:ext cx="5916168" cy="4301888"/>
          </a:xfrm>
          <a:prstGeom prst="rect">
            <a:avLst/>
          </a:prstGeom>
        </p:spPr>
      </p:pic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139BD747-8A6D-27A8-B893-03935650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5588"/>
            <a:ext cx="6036778" cy="43068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7F0E7C-D873-C46E-99FA-F9F1F762FFE4}"/>
              </a:ext>
            </a:extLst>
          </p:cNvPr>
          <p:cNvSpPr txBox="1">
            <a:spLocks/>
          </p:cNvSpPr>
          <p:nvPr/>
        </p:nvSpPr>
        <p:spPr>
          <a:xfrm>
            <a:off x="6096000" y="142646"/>
            <a:ext cx="6044724" cy="1138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Application Denial</a:t>
            </a:r>
          </a:p>
        </p:txBody>
      </p:sp>
    </p:spTree>
    <p:extLst>
      <p:ext uri="{BB962C8B-B14F-4D97-AF65-F5344CB8AC3E}">
        <p14:creationId xmlns:p14="http://schemas.microsoft.com/office/powerpoint/2010/main" val="72845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yellow chart&#10;&#10;Description automatically generated with medium confidence">
            <a:extLst>
              <a:ext uri="{FF2B5EF4-FFF2-40B4-BE49-F238E27FC236}">
                <a16:creationId xmlns:a16="http://schemas.microsoft.com/office/drawing/2014/main" id="{D80D83A3-F8F0-BF57-825D-21404C26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3" y="1638604"/>
            <a:ext cx="6066455" cy="33301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33251F-E6FE-5A58-DFEA-DF3BE832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6386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Multinominal Logistic Regression Performance for Mortgage Outcomes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68A5804-0174-EA13-42C1-126A1BD8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21" y="2183363"/>
            <a:ext cx="5472854" cy="44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141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493</Words>
  <Application>Microsoft Macintosh PowerPoint</Application>
  <PresentationFormat>Widescreen</PresentationFormat>
  <Paragraphs>59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Avenir Next LT Pro</vt:lpstr>
      <vt:lpstr>Sitka Banner</vt:lpstr>
      <vt:lpstr>HeadlinesVTI</vt:lpstr>
      <vt:lpstr>How to get a home (mortgage)?</vt:lpstr>
      <vt:lpstr>Home mortgages and how do I get one?</vt:lpstr>
      <vt:lpstr>Data Acquisition and Exploration</vt:lpstr>
      <vt:lpstr>Univariate Analysis Samples</vt:lpstr>
      <vt:lpstr>Data Exploration and Feature Selection </vt:lpstr>
      <vt:lpstr>Initial Feature Set</vt:lpstr>
      <vt:lpstr>Results</vt:lpstr>
      <vt:lpstr>Loan Origination</vt:lpstr>
      <vt:lpstr>Multinominal Logistic Regression Performance for Mortgage Outcomes</vt:lpstr>
      <vt:lpstr>Further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Luis Tejada</dc:creator>
  <cp:lastModifiedBy>Jose Luis Tejada</cp:lastModifiedBy>
  <cp:revision>39</cp:revision>
  <dcterms:created xsi:type="dcterms:W3CDTF">2024-07-23T21:14:46Z</dcterms:created>
  <dcterms:modified xsi:type="dcterms:W3CDTF">2024-07-26T00:56:44Z</dcterms:modified>
</cp:coreProperties>
</file>